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6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Statement" id="{E4FF264C-EDB2-744A-A389-1329A6784357}">
          <p14:sldIdLst/>
        </p14:section>
        <p14:section name="Title Slide" id="{B4C4AEA3-6B3F-CC42-978A-E79612A86975}">
          <p14:sldIdLst>
            <p14:sldId id="257"/>
          </p14:sldIdLst>
        </p14:section>
        <p14:section name="Section One (Campus Gold)" id="{4270ABB2-C298-3944-8E72-E9400DBEB29D}">
          <p14:sldIdLst>
            <p14:sldId id="258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Concluding Slide" id="{8920AFE1-41E2-8C4A-AB74-0F9AE52903EC}">
          <p14:sldIdLst>
            <p14:sldId id="26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4032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7" orient="horz" pos="1214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3552" userDrawn="1">
          <p15:clr>
            <a:srgbClr val="A4A3A4"/>
          </p15:clr>
        </p15:guide>
        <p15:guide id="11" pos="1032" userDrawn="1">
          <p15:clr>
            <a:srgbClr val="A4A3A4"/>
          </p15:clr>
        </p15:guide>
        <p15:guide id="12" pos="7204" userDrawn="1">
          <p15:clr>
            <a:srgbClr val="A4A3A4"/>
          </p15:clr>
        </p15:guide>
        <p15:guide id="13" pos="576" userDrawn="1">
          <p15:clr>
            <a:srgbClr val="A4A3A4"/>
          </p15:clr>
        </p15:guide>
        <p15:guide id="16" pos="6769" userDrawn="1">
          <p15:clr>
            <a:srgbClr val="A4A3A4"/>
          </p15:clr>
        </p15:guide>
        <p15:guide id="1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9" autoAdjust="0"/>
    <p:restoredTop sz="86397" autoAdjust="0"/>
  </p:normalViewPr>
  <p:slideViewPr>
    <p:cSldViewPr snapToGrid="0">
      <p:cViewPr>
        <p:scale>
          <a:sx n="32" d="100"/>
          <a:sy n="32" d="100"/>
        </p:scale>
        <p:origin x="-1122" y="-564"/>
      </p:cViewPr>
      <p:guideLst>
        <p:guide orient="horz" pos="4032"/>
        <p:guide orient="horz" pos="1056"/>
        <p:guide orient="horz" pos="1214"/>
        <p:guide orient="horz" pos="624"/>
        <p:guide orient="horz" pos="3552"/>
        <p:guide pos="1032"/>
        <p:guide pos="7204"/>
        <p:guide pos="576"/>
        <p:guide pos="6769"/>
        <p:guide pos="3840"/>
      </p:guideLst>
    </p:cSldViewPr>
  </p:slideViewPr>
  <p:outlineViewPr>
    <p:cViewPr>
      <p:scale>
        <a:sx n="33" d="100"/>
        <a:sy n="33" d="100"/>
      </p:scale>
      <p:origin x="0" y="-233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6A28-9CAF-E041-8311-DFCD44262095}" type="datetime1">
              <a:rPr lang="en-US" smtClean="0"/>
              <a:t>5/9/2018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EA41-3E73-2348-A8FF-2E926A2C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150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2D4DA-089F-F344-9C15-F02D87A8D9F3}" type="datetime1">
              <a:rPr lang="en-US" smtClean="0"/>
              <a:t>5/9/2018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0545-154E-774E-8D78-F1689AC6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01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support.office.com/en-us/article/Make-your-PowerPoint-presentations-accessible-6f7772b2-2f33-4bd2-8ca7-dae3b2b3ef25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://www.purdue.edu/atc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ssibility Statement Part 1" descr="Accessibility Statement Part 1">
            <a:hlinkClick r:id="rId2" tooltip="Microsoft Office Accessibility Instructions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4200" y="1137276"/>
            <a:ext cx="5943600" cy="3124200"/>
          </a:xfrm>
          <a:prstGeom prst="rect">
            <a:avLst/>
          </a:prstGeom>
        </p:spPr>
      </p:pic>
      <p:pic>
        <p:nvPicPr>
          <p:cNvPr id="4" name="Accessibility Statement Part 2" descr="Accessibility Statement Part 2">
            <a:hlinkClick r:id="rId4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24200" y="4555798"/>
            <a:ext cx="594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2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Ross-Ade Green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wo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ss-Ade Green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4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7"/>
            <a:ext cx="5025248" cy="42976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ss-Ade Green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5006960" cy="384048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Impact Regular 24 Point Ross-Ade Green</a:t>
            </a:r>
            <a:endParaRPr lang="en-US" dirty="0" smtClean="0"/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ss-Ade Green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ss-Ade Green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ss-Ade Green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Bell Tower Brick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hre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Bell Tower Brick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5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207461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/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401635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80" userDrawn="1">
          <p15:clr>
            <a:srgbClr val="FBAE40"/>
          </p15:clr>
        </p15:guide>
        <p15:guide id="4" pos="141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orient="horz" pos="7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Bell Tower Brick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ll Tower Brick Bar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Bell Tower Brick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ll Tower Brick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Ever True Blue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Four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Ever True Blue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3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805792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Ever True Blue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96648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ver True Blue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Ever True Blue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On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3005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pos="650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ver True Blue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5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7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698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84057" y="1478617"/>
            <a:ext cx="124180" cy="2757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Concluding Head"/>
          <p:cNvSpPr>
            <a:spLocks noGrp="1"/>
          </p:cNvSpPr>
          <p:nvPr>
            <p:ph type="title" hasCustomPrompt="1"/>
          </p:nvPr>
        </p:nvSpPr>
        <p:spPr>
          <a:xfrm>
            <a:off x="2321986" y="2071159"/>
            <a:ext cx="6799437" cy="829733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0" i="0" cap="all">
                <a:solidFill>
                  <a:schemeClr val="bg1"/>
                </a:solidFill>
                <a:latin typeface="Impac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Concluding Text"/>
          <p:cNvSpPr>
            <a:spLocks noGrp="1"/>
          </p:cNvSpPr>
          <p:nvPr>
            <p:ph type="body" sz="half" idx="2" hasCustomPrompt="1"/>
          </p:nvPr>
        </p:nvSpPr>
        <p:spPr>
          <a:xfrm>
            <a:off x="2321981" y="3219451"/>
            <a:ext cx="6799440" cy="101688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A conclusion, thank-you message or contact information could go here. Arial Regular 18 point minimum.</a:t>
            </a:r>
          </a:p>
        </p:txBody>
      </p:sp>
      <p:pic>
        <p:nvPicPr>
          <p:cNvPr id="12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  <p:pic>
        <p:nvPicPr>
          <p:cNvPr id="11" name="We Are Purdue. What We Make Moves The World Forward.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4100" y="6290852"/>
            <a:ext cx="4759515" cy="205262"/>
          </a:xfrm>
          <a:prstGeom prst="rect">
            <a:avLst/>
          </a:prstGeom>
        </p:spPr>
      </p:pic>
      <p:pic>
        <p:nvPicPr>
          <p:cNvPr id="3" name="An Equal Access/Equal Opportunity University" descr="An Equal Access/Equal Opportunity Universit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082" y="6589379"/>
            <a:ext cx="6477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39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4" userDrawn="1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pos="146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9662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ampus Gold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39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45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78360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38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ampus Gold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3" y="1636776"/>
            <a:ext cx="4769216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873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1056" userDrawn="1">
          <p15:clr>
            <a:srgbClr val="FBAE40"/>
          </p15:clr>
        </p15:guide>
        <p15:guide id="7" orient="horz" pos="39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mpus Gold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Campus Gold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Picture caption. Arial Bold 18 pt. minimum. Short description of picture, up to 3 lines of copy. Short description of picture, up to 3 lines of copy. Short description of picture, up to 3 lines of copy. </a:t>
            </a:r>
            <a:b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 </a:t>
            </a:r>
            <a:endParaRPr lang="en-US" b="1" i="0" baseline="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142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56" userDrawn="1">
          <p15:clr>
            <a:srgbClr val="FBAE40"/>
          </p15:clr>
        </p15:guide>
        <p15:guide id="4" pos="14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mpus Gold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orient="horz" pos="3984" userDrawn="1">
          <p15:clr>
            <a:srgbClr val="FBAE40"/>
          </p15:clr>
        </p15:guide>
        <p15:guide id="5" pos="10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7E35-53ED-5E4E-9D20-AC891FED6640}" type="datetime1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8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657" r:id="rId3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44132" y="2728553"/>
            <a:ext cx="8168496" cy="1295191"/>
          </a:xfrm>
        </p:spPr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4"/>
          </p:nvPr>
        </p:nvSpPr>
        <p:spPr>
          <a:xfrm>
            <a:off x="2252841" y="6106739"/>
            <a:ext cx="6100937" cy="486085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smtClean="0"/>
              <a:t>Computer Science, Purdue University</a:t>
            </a:r>
          </a:p>
          <a:p>
            <a:r>
              <a:rPr lang="en-US" dirty="0" smtClean="0"/>
              <a:t>Copyright WILEY, Goodrich and </a:t>
            </a:r>
            <a:r>
              <a:rPr lang="en-US" dirty="0" err="1" smtClean="0"/>
              <a:t>Tamassia</a:t>
            </a:r>
            <a:r>
              <a:rPr lang="en-US" dirty="0" smtClean="0"/>
              <a:t>, Data Structures And Algorithms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Insertion into a Heap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" t="19355" r="57795" b="34073"/>
          <a:stretch/>
        </p:blipFill>
        <p:spPr bwMode="auto">
          <a:xfrm>
            <a:off x="3244645" y="2286787"/>
            <a:ext cx="6430297" cy="3524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93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Insertion into a Heap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34779" r="57931" b="18952"/>
          <a:stretch/>
        </p:blipFill>
        <p:spPr bwMode="auto">
          <a:xfrm>
            <a:off x="2979173" y="1951790"/>
            <a:ext cx="6666271" cy="3682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31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Insertion into a Heap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" t="34778" r="57796" b="19254"/>
          <a:stretch/>
        </p:blipFill>
        <p:spPr bwMode="auto">
          <a:xfrm>
            <a:off x="3244645" y="2095317"/>
            <a:ext cx="6400800" cy="3450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837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Insertion into a Heap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35081" r="58065" b="18649"/>
          <a:stretch/>
        </p:blipFill>
        <p:spPr bwMode="auto">
          <a:xfrm>
            <a:off x="3451123" y="2035278"/>
            <a:ext cx="6400800" cy="354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181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Removal From a Heap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9940" r="57796" b="23488"/>
          <a:stretch/>
        </p:blipFill>
        <p:spPr bwMode="auto">
          <a:xfrm>
            <a:off x="3775586" y="2448232"/>
            <a:ext cx="5899355" cy="3267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851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Removal From a Heap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" t="36593" r="57527" b="14112"/>
          <a:stretch/>
        </p:blipFill>
        <p:spPr bwMode="auto">
          <a:xfrm>
            <a:off x="3197233" y="2330243"/>
            <a:ext cx="6123748" cy="353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958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Removal From a Heap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33266" r="57661" b="19254"/>
          <a:stretch/>
        </p:blipFill>
        <p:spPr bwMode="auto">
          <a:xfrm>
            <a:off x="3503729" y="2241755"/>
            <a:ext cx="6082721" cy="336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548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Removal From a Heap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" t="38710" r="57392" b="11694"/>
          <a:stretch/>
        </p:blipFill>
        <p:spPr bwMode="auto">
          <a:xfrm>
            <a:off x="2926657" y="2094269"/>
            <a:ext cx="6630298" cy="377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45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Removal From a Heap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31452" r="57124" b="21068"/>
          <a:stretch/>
        </p:blipFill>
        <p:spPr bwMode="auto">
          <a:xfrm>
            <a:off x="3199177" y="2035277"/>
            <a:ext cx="6829726" cy="377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37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Removal From a Heap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" t="32963" r="58200" b="19254"/>
          <a:stretch/>
        </p:blipFill>
        <p:spPr bwMode="auto">
          <a:xfrm>
            <a:off x="2802194" y="1964996"/>
            <a:ext cx="6784258" cy="3869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54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Heaps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" t="30937" r="57167" b="8125"/>
          <a:stretch/>
        </p:blipFill>
        <p:spPr bwMode="auto">
          <a:xfrm>
            <a:off x="3587262" y="1563421"/>
            <a:ext cx="6075133" cy="4320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9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Removal From a Heap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30242" r="57795" b="23488"/>
          <a:stretch/>
        </p:blipFill>
        <p:spPr bwMode="auto">
          <a:xfrm>
            <a:off x="3539612" y="2228830"/>
            <a:ext cx="6666271" cy="360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820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Removal From a Heap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" t="36290" r="57796" b="16532"/>
          <a:stretch/>
        </p:blipFill>
        <p:spPr bwMode="auto">
          <a:xfrm>
            <a:off x="3333136" y="2100171"/>
            <a:ext cx="6607277" cy="368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674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Heap: Complexities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" t="22380" r="57796" b="7459"/>
          <a:stretch/>
        </p:blipFill>
        <p:spPr bwMode="auto">
          <a:xfrm>
            <a:off x="5073446" y="1440410"/>
            <a:ext cx="5250422" cy="442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963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cluding Hea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839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Heaps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32438" r="57751" b="19187"/>
          <a:stretch/>
        </p:blipFill>
        <p:spPr bwMode="auto">
          <a:xfrm>
            <a:off x="2938326" y="1950485"/>
            <a:ext cx="6509536" cy="379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894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Height of a Heap</a:t>
            </a:r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" t="21750" r="59000" b="17002"/>
          <a:stretch/>
        </p:blipFill>
        <p:spPr bwMode="auto">
          <a:xfrm>
            <a:off x="4797347" y="1712740"/>
            <a:ext cx="5589533" cy="426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52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Height of a Heap</a:t>
            </a:r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19355" r="58198" b="23488"/>
          <a:stretch/>
        </p:blipFill>
        <p:spPr bwMode="auto">
          <a:xfrm>
            <a:off x="1091379" y="2459626"/>
            <a:ext cx="4542503" cy="30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t="34173" r="57123" b="35585"/>
          <a:stretch/>
        </p:blipFill>
        <p:spPr bwMode="auto">
          <a:xfrm>
            <a:off x="5997559" y="2459626"/>
            <a:ext cx="5624170" cy="199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84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Insertion into a Heap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9033" r="58602" b="24093"/>
          <a:stretch/>
        </p:blipFill>
        <p:spPr bwMode="auto">
          <a:xfrm>
            <a:off x="3391178" y="2536721"/>
            <a:ext cx="5693828" cy="324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528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Insertion into a Heap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29335" r="57931" b="23186"/>
          <a:stretch/>
        </p:blipFill>
        <p:spPr bwMode="auto">
          <a:xfrm>
            <a:off x="3148829" y="2182760"/>
            <a:ext cx="6349132" cy="359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083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Insertion into a Heap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42036" r="57393" b="11694"/>
          <a:stretch/>
        </p:blipFill>
        <p:spPr bwMode="auto">
          <a:xfrm>
            <a:off x="3333137" y="2418942"/>
            <a:ext cx="5899354" cy="3155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557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Insertion into a Heap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t="29335" r="57930" b="23186"/>
          <a:stretch/>
        </p:blipFill>
        <p:spPr bwMode="auto">
          <a:xfrm>
            <a:off x="3333135" y="2222942"/>
            <a:ext cx="6135330" cy="349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131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rdue Brand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PT-Template2-MultiSection_WideScreen-Rev.pptx" id="{6F776E05-9C5C-4C42-8ADC-03919E3FC17A}" vid="{C1D08114-815E-B045-A1AC-18B7D2312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PPT-Template2-MultiSection_WideScreen (1)</Template>
  <TotalTime>0</TotalTime>
  <Words>244</Words>
  <Application>Microsoft Office PowerPoint</Application>
  <PresentationFormat>Custom</PresentationFormat>
  <Paragraphs>67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Thank You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2018-04-02T02:49:45Z</dcterms:created>
  <dcterms:modified xsi:type="dcterms:W3CDTF">2018-05-09T14:05:51Z</dcterms:modified>
</cp:coreProperties>
</file>